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3/8/2022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3/8/2022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717253" cy="615553"/>
          </a:xfrm>
          <a:prstGeom prst="rect">
            <a:avLst/>
          </a:prstGeom>
        </p:spPr>
        <p:txBody>
          <a:bodyPr wrap="none">
            <a:spAutoFit/>
          </a:bodyPr>
          <a:lstStyle/>
          <a:p>
            <a:r>
              <a:rPr lang="en-US" sz="1700" b="1" dirty="0">
                <a:solidFill>
                  <a:prstClr val="white"/>
                </a:solidFill>
              </a:rPr>
              <a:t>LMRFC Forecasts Issued Morning of March 8,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7073" y="13619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7073" y="356051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9542" y="248005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9544" y="438302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5078313"/>
          </a:xfrm>
          <a:prstGeom prst="rect">
            <a:avLst/>
          </a:prstGeom>
          <a:noFill/>
        </p:spPr>
        <p:txBody>
          <a:bodyPr wrap="square" rtlCol="0">
            <a:spAutoFit/>
          </a:bodyPr>
          <a:lstStyle/>
          <a:p>
            <a:r>
              <a:rPr lang="en-US" dirty="0">
                <a:solidFill>
                  <a:prstClr val="black"/>
                </a:solidFill>
              </a:rPr>
              <a:t>Heavy rain Sunday night caused minor rises on the lower Ohio River and the Mississippi River above Cairo, IL.  The rainfall has prolong the flooding on the lower Ohio River and the crests on the lower Mississippi River have been stretched out a few days longer and raised a few more tenths. </a:t>
            </a:r>
          </a:p>
          <a:p>
            <a:endParaRPr lang="en-US" dirty="0">
              <a:solidFill>
                <a:prstClr val="black"/>
              </a:solidFill>
            </a:endParaRPr>
          </a:p>
          <a:p>
            <a:r>
              <a:rPr lang="en-US" dirty="0">
                <a:solidFill>
                  <a:prstClr val="black"/>
                </a:solidFill>
              </a:rPr>
              <a:t>During the next 5 days, one half to one inch of rainfall is forecast over the middle and upper portions of the Ohio Valley.  The rainfall will only slow down recessions on the lower Ohio River and prolong elevated water levels.  Minor to moderate flooding will continue on the lower Ohio River for a couple of more weeks.  </a:t>
            </a:r>
          </a:p>
          <a:p>
            <a:endParaRPr lang="en-US" dirty="0">
              <a:solidFill>
                <a:prstClr val="black"/>
              </a:solidFill>
            </a:endParaRPr>
          </a:p>
          <a:p>
            <a:r>
              <a:rPr lang="en-US" dirty="0">
                <a:solidFill>
                  <a:prstClr val="black"/>
                </a:solidFill>
              </a:rPr>
              <a:t>Rainfall over the next 5 days may cause renewed isolated minor flooding on the smaller tributaries in Mississippi, north Alabama, and Tennessee. </a:t>
            </a:r>
          </a:p>
          <a:p>
            <a:endParaRPr lang="en-US" dirty="0">
              <a:solidFill>
                <a:prstClr val="black"/>
              </a:solidFill>
            </a:endParaRPr>
          </a:p>
          <a:p>
            <a:r>
              <a:rPr lang="en-US" dirty="0">
                <a:solidFill>
                  <a:prstClr val="black"/>
                </a:solidFill>
              </a:rPr>
              <a:t>On the lower Mississippi River, slight rises are occurring at New Madrid, MO and it should crest tomorrow evening. Minor flooding will continue from New Madrid, MO to Osceola, AR, at </a:t>
            </a:r>
            <a:r>
              <a:rPr lang="en-US" dirty="0" err="1">
                <a:solidFill>
                  <a:prstClr val="black"/>
                </a:solidFill>
              </a:rPr>
              <a:t>Mhoon</a:t>
            </a:r>
            <a:r>
              <a:rPr lang="en-US" dirty="0">
                <a:solidFill>
                  <a:prstClr val="black"/>
                </a:solidFill>
              </a:rPr>
              <a:t> Landing, MS and Red River Landing, LA.  </a:t>
            </a:r>
          </a:p>
          <a:p>
            <a:endParaRPr lang="en-US" dirty="0">
              <a:solidFill>
                <a:prstClr val="black"/>
              </a:solidFill>
            </a:endParaRPr>
          </a:p>
          <a:p>
            <a:r>
              <a:rPr lang="en-US" dirty="0">
                <a:solidFill>
                  <a:prstClr val="black"/>
                </a:solidFill>
              </a:rPr>
              <a:t>The lower Mississippi at New Orleans, LA is not expected to crest until mid March.  </a:t>
            </a:r>
          </a:p>
          <a:p>
            <a:endParaRPr lang="en-US" dirty="0">
              <a:solidFill>
                <a:prstClr val="black"/>
              </a:solidFill>
            </a:endParaRPr>
          </a:p>
          <a:p>
            <a:r>
              <a:rPr lang="en-US" dirty="0">
                <a:solidFill>
                  <a:prstClr val="black"/>
                </a:solidFill>
              </a:rPr>
              <a:t>The 16 day future rainfall guidance continues to show slower recessions on the lower Ohio and lower Mississippi Rivers.  The guidance shows the lower Ohio River remaining in flood through most of March.   </a:t>
            </a:r>
          </a:p>
        </p:txBody>
      </p:sp>
      <p:sp>
        <p:nvSpPr>
          <p:cNvPr id="16" name="Oval 15">
            <a:extLst>
              <a:ext uri="{FF2B5EF4-FFF2-40B4-BE49-F238E27FC236}">
                <a16:creationId xmlns:a16="http://schemas.microsoft.com/office/drawing/2014/main" id="{C27E7CC1-8419-4480-BA47-A82E6F7F4D61}"/>
              </a:ext>
            </a:extLst>
          </p:cNvPr>
          <p:cNvSpPr/>
          <p:nvPr/>
        </p:nvSpPr>
        <p:spPr>
          <a:xfrm>
            <a:off x="217074" y="517988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Oval 16">
            <a:extLst>
              <a:ext uri="{FF2B5EF4-FFF2-40B4-BE49-F238E27FC236}">
                <a16:creationId xmlns:a16="http://schemas.microsoft.com/office/drawing/2014/main" id="{3038DB62-9181-44DC-8FA0-512017F92390}"/>
              </a:ext>
            </a:extLst>
          </p:cNvPr>
          <p:cNvSpPr/>
          <p:nvPr/>
        </p:nvSpPr>
        <p:spPr>
          <a:xfrm>
            <a:off x="217074" y="574029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8 2022 @  11:00 am CDT</a:t>
            </a:r>
          </a:p>
        </p:txBody>
      </p:sp>
      <p:grpSp>
        <p:nvGrpSpPr>
          <p:cNvPr id="52" name="Group 51"/>
          <p:cNvGrpSpPr/>
          <p:nvPr/>
        </p:nvGrpSpPr>
        <p:grpSpPr>
          <a:xfrm>
            <a:off x="1219209" y="1117736"/>
            <a:ext cx="3784902"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240184" y="2135753"/>
            <a:ext cx="3587181"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30.7’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56259" y="3219641"/>
              <a:ext cx="147394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30.9’ on March 12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1304994" y="4201425"/>
            <a:ext cx="3117418" cy="949779"/>
            <a:chOff x="461644" y="2806880"/>
            <a:chExt cx="2905473"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47.1’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556541"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48.0’ on March 19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33.5’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82061" y="3183181"/>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33.9’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7" y="4227149"/>
            <a:ext cx="3344474" cy="949779"/>
            <a:chOff x="461644" y="2806880"/>
            <a:chExt cx="2865332"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40.3’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91828" y="3217556"/>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41.1’ on March 16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9288" y="1592626"/>
            <a:ext cx="1781924"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583673" cy="949779"/>
            <a:chOff x="720724" y="1221920"/>
            <a:chExt cx="3196707"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43.6’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88093" y="1669397"/>
              <a:ext cx="20838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Tomorrow</a:t>
              </a:r>
            </a:p>
          </p:txBody>
        </p:sp>
      </p:grpSp>
      <p:grpSp>
        <p:nvGrpSpPr>
          <p:cNvPr id="294" name="Group 293"/>
          <p:cNvGrpSpPr/>
          <p:nvPr/>
        </p:nvGrpSpPr>
        <p:grpSpPr>
          <a:xfrm>
            <a:off x="7780944" y="2168274"/>
            <a:ext cx="3564294" cy="949779"/>
            <a:chOff x="720722" y="1221920"/>
            <a:chExt cx="3266904"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47.0’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23898" y="1681514"/>
              <a:ext cx="216372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now and falling below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tomorrow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44.3’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11.6’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12.7’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20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31.1’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32.3’ on March 20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031277" y="3622248"/>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45.0’</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14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718765" y="1558440"/>
            <a:ext cx="196551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35.0’ on March 10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a:extLst>
              <a:ext uri="{FF2B5EF4-FFF2-40B4-BE49-F238E27FC236}">
                <a16:creationId xmlns:a16="http://schemas.microsoft.com/office/drawing/2014/main" id="{37DCCFBF-C149-49B7-8D9A-159BC6788C3D}"/>
              </a:ext>
            </a:extLst>
          </p:cNvPr>
          <p:cNvSpPr/>
          <p:nvPr/>
        </p:nvSpPr>
        <p:spPr>
          <a:xfrm>
            <a:off x="8718947" y="2447472"/>
            <a:ext cx="1053302" cy="276999"/>
          </a:xfrm>
          <a:prstGeom prst="rect">
            <a:avLst/>
          </a:prstGeom>
        </p:spPr>
        <p:txBody>
          <a:bodyPr wrap="none">
            <a:spAutoFit/>
          </a:bodyPr>
          <a:lstStyle/>
          <a:p>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endParaRPr lang="en-US" dirty="0">
              <a:solidFill>
                <a:srgbClr val="FF0000"/>
              </a:solidFill>
            </a:endParaRPr>
          </a:p>
        </p:txBody>
      </p:sp>
      <p:sp>
        <p:nvSpPr>
          <p:cNvPr id="17" name="Rectangle 16">
            <a:extLst>
              <a:ext uri="{FF2B5EF4-FFF2-40B4-BE49-F238E27FC236}">
                <a16:creationId xmlns:a16="http://schemas.microsoft.com/office/drawing/2014/main" id="{159B7555-D9DB-4E30-85D2-73CDBF8F1C14}"/>
              </a:ext>
            </a:extLst>
          </p:cNvPr>
          <p:cNvSpPr/>
          <p:nvPr/>
        </p:nvSpPr>
        <p:spPr>
          <a:xfrm>
            <a:off x="2201207" y="1383194"/>
            <a:ext cx="697627" cy="276999"/>
          </a:xfrm>
          <a:prstGeom prst="rect">
            <a:avLst/>
          </a:prstGeom>
        </p:spPr>
        <p:txBody>
          <a:bodyPr wrap="none">
            <a:spAutoFit/>
          </a:bodyPr>
          <a:lstStyle/>
          <a:p>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0" name="Rectangle 149">
            <a:extLst>
              <a:ext uri="{FF2B5EF4-FFF2-40B4-BE49-F238E27FC236}">
                <a16:creationId xmlns:a16="http://schemas.microsoft.com/office/drawing/2014/main" id="{F95B5EAD-E60C-4890-99E0-43EB2D0B08E0}"/>
              </a:ext>
            </a:extLst>
          </p:cNvPr>
          <p:cNvSpPr/>
          <p:nvPr/>
        </p:nvSpPr>
        <p:spPr>
          <a:xfrm>
            <a:off x="2170517" y="2369680"/>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2296858" y="4486040"/>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prstClr val="black"/>
              </a:solidFill>
            </a:endParaRPr>
          </a:p>
        </p:txBody>
      </p:sp>
      <p:sp>
        <p:nvSpPr>
          <p:cNvPr id="154" name="5-Point Star 153"/>
          <p:cNvSpPr/>
          <p:nvPr/>
        </p:nvSpPr>
        <p:spPr>
          <a:xfrm>
            <a:off x="7028519" y="1430727"/>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60" name="Picture 159">
            <a:extLst>
              <a:ext uri="{FF2B5EF4-FFF2-40B4-BE49-F238E27FC236}">
                <a16:creationId xmlns:a16="http://schemas.microsoft.com/office/drawing/2014/main" id="{EC80AC99-E19E-448F-A20D-1AF4F205025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4042" y="268213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9" name="Rectangle 178">
            <a:extLst>
              <a:ext uri="{FF2B5EF4-FFF2-40B4-BE49-F238E27FC236}">
                <a16:creationId xmlns:a16="http://schemas.microsoft.com/office/drawing/2014/main" id="{55231EF2-EC96-4A76-9F81-902AA179A553}"/>
              </a:ext>
            </a:extLst>
          </p:cNvPr>
          <p:cNvSpPr/>
          <p:nvPr/>
        </p:nvSpPr>
        <p:spPr>
          <a:xfrm>
            <a:off x="2254621" y="5552825"/>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prstClr val="black"/>
              </a:solidFill>
            </a:endParaRPr>
          </a:p>
        </p:txBody>
      </p:sp>
      <p:pic>
        <p:nvPicPr>
          <p:cNvPr id="180" name="Picture 179">
            <a:extLst>
              <a:ext uri="{FF2B5EF4-FFF2-40B4-BE49-F238E27FC236}">
                <a16:creationId xmlns:a16="http://schemas.microsoft.com/office/drawing/2014/main" id="{86F63E47-0E0E-4B5B-95E9-2535902893A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57392" y="1674370"/>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1" name="Picture 3">
            <a:extLst>
              <a:ext uri="{FF2B5EF4-FFF2-40B4-BE49-F238E27FC236}">
                <a16:creationId xmlns:a16="http://schemas.microsoft.com/office/drawing/2014/main" id="{AD2B3F3B-927B-4E24-A3FD-3782081F122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41427" y="162468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2" name="Picture 3">
            <a:extLst>
              <a:ext uri="{FF2B5EF4-FFF2-40B4-BE49-F238E27FC236}">
                <a16:creationId xmlns:a16="http://schemas.microsoft.com/office/drawing/2014/main" id="{6B8F6DFA-FF5D-4AC3-B96F-C1D3D446FC0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2122" y="257713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12386</TotalTime>
  <Words>509</Words>
  <Application>Microsoft Office PowerPoint</Application>
  <PresentationFormat>Widescreen</PresentationFormat>
  <Paragraphs>84</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586</cp:revision>
  <cp:lastPrinted>2019-06-25T17:36:27Z</cp:lastPrinted>
  <dcterms:created xsi:type="dcterms:W3CDTF">2019-02-26T19:21:25Z</dcterms:created>
  <dcterms:modified xsi:type="dcterms:W3CDTF">2022-03-08T18:19:31Z</dcterms:modified>
</cp:coreProperties>
</file>